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9753600" cx="13004800"/>
  <p:notesSz cy="9309100" cx="705325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5137" cx="30559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995737"/>
            <a:ext cy="465137" cx="30559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42375" x="0"/>
            <a:ext cy="465137" cx="30559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42375" x="3995737"/>
            <a:ext cy="465137" cx="30559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y="698500" x="1200150"/>
            <a:ext cy="3490799" cx="46544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y="4421187" x="704850"/>
            <a:ext cy="4189499" cx="56435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y="698500" x="1200150"/>
            <a:ext cy="3490799" cx="46544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y="4421187" x="704850"/>
            <a:ext cy="4189499" cx="56435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y="698500" x="1200150"/>
            <a:ext cy="3490799" cx="46544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4421187" x="704850"/>
            <a:ext cy="4189499" cx="56435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98500" x="1200150"/>
            <a:ext cy="3490799" cx="46544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421187" x="704850"/>
            <a:ext cy="4189499" cx="5643599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y="4421187" x="704850"/>
            <a:ext cy="4189411" cx="5643561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y="698500" x="1200150"/>
            <a:ext cy="3490911" cx="46545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 rot="5400000">
            <a:off y="3308350" x="8375654"/>
            <a:ext cy="2616200" cx="410209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 rot="5400000">
            <a:off y="768351" x="3067048"/>
            <a:ext cy="7696199" cx="410209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112713" marL="3413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•"/>
              <a:defRPr/>
            </a:lvl1pPr>
            <a:lvl2pPr algn="ctr" rtl="0" indent="-55562" marL="74136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–"/>
              <a:defRPr/>
            </a:lvl2pPr>
            <a:lvl3pPr algn="ctr" rtl="0" indent="1587" marL="11414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•"/>
              <a:defRPr/>
            </a:lvl3pPr>
            <a:lvl4pPr algn="ctr" rtl="0" indent="1587" marL="15986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–"/>
              <a:defRPr/>
            </a:lvl4pPr>
            <a:lvl5pPr algn="ctr" rtl="0" indent="1586" marL="20558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»"/>
              <a:defRPr/>
            </a:lvl5pPr>
            <a:lvl6pPr algn="ctr" rtl="0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5207000" x="1270000"/>
            <a:ext cy="1460500" cx="1046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112713" marL="3413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•"/>
              <a:defRPr/>
            </a:lvl1pPr>
            <a:lvl2pPr algn="ctr" rtl="0" indent="-55562" marL="74136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–"/>
              <a:defRPr/>
            </a:lvl2pPr>
            <a:lvl3pPr algn="ctr" rtl="0" indent="1587" marL="11414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•"/>
              <a:defRPr/>
            </a:lvl3pPr>
            <a:lvl4pPr algn="ctr" rtl="0" indent="1587" marL="15986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–"/>
              <a:defRPr/>
            </a:lvl4pPr>
            <a:lvl5pPr algn="ctr" rtl="0" indent="1586" marL="20558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»"/>
              <a:defRPr/>
            </a:lvl5pPr>
            <a:lvl6pPr algn="ctr" rtl="0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y="3030541" x="974729"/>
            <a:ext cy="2090737" cx="1105535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-12687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-12677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-12665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-12658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y="5527676" x="1951041"/>
            <a:ext cy="2492374" cx="910272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  <a:defRPr/>
            </a:lvl1pPr>
            <a:lvl2pPr algn="ctr" rtl="0" marR="0" indent="-12687" marL="45718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  <a:defRPr/>
            </a:lvl2pPr>
            <a:lvl3pPr algn="ctr" rtl="0" marR="0" indent="-12677" marL="91437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  <a:defRPr/>
            </a:lvl3pPr>
            <a:lvl4pPr algn="ctr" rtl="0" marR="0" indent="-12665" marL="137156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  <a:defRPr/>
            </a:lvl4pPr>
            <a:lvl5pPr algn="ctr" rtl="0" marR="0" indent="-12658" marL="182875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  <a:defRPr/>
            </a:lvl5pPr>
            <a:lvl6pPr algn="ctr" rtl="0" marR="0" indent="-12647" marL="228594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  <a:defRPr/>
            </a:lvl6pPr>
            <a:lvl7pPr algn="ctr" rtl="0" marR="0" indent="-12636" marL="274313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  <a:defRPr/>
            </a:lvl7pPr>
            <a:lvl8pPr algn="ctr" rtl="0" marR="0" indent="-12624" marL="320032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  <a:defRPr/>
            </a:lvl8pPr>
            <a:lvl9pPr algn="ctr" rtl="0" marR="0" indent="-12613" marL="36575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 rot="5400000">
            <a:off y="704849" x="5772149"/>
            <a:ext cy="10464800" cx="146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112713" marL="3413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•"/>
              <a:defRPr/>
            </a:lvl1pPr>
            <a:lvl2pPr algn="ctr" rtl="0" indent="-55562" marL="74136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–"/>
              <a:defRPr/>
            </a:lvl2pPr>
            <a:lvl3pPr algn="ctr" rtl="0" indent="1587" marL="11414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•"/>
              <a:defRPr/>
            </a:lvl3pPr>
            <a:lvl4pPr algn="ctr" rtl="0" indent="1587" marL="15986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–"/>
              <a:defRPr/>
            </a:lvl4pPr>
            <a:lvl5pPr algn="ctr" rtl="0" indent="1586" marL="20558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»"/>
              <a:defRPr/>
            </a:lvl5pPr>
            <a:lvl6pPr algn="ctr" rtl="0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6827839" x="2549526"/>
            <a:ext cy="806451" cx="780256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/>
          <p:nvPr>
            <p:ph idx="2" type="pic"/>
          </p:nvPr>
        </p:nvSpPr>
        <p:spPr>
          <a:xfrm>
            <a:off y="871541" x="2549526"/>
            <a:ext cy="5851523" cx="7802566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y="7634290" x="2549526"/>
            <a:ext cy="1144588" cx="780256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Short Stack"/>
              <a:buNone/>
              <a:defRPr/>
            </a:lvl1pPr>
            <a:lvl2pPr rtl="0" indent="-12687" marL="457188">
              <a:spcBef>
                <a:spcPts val="0"/>
              </a:spcBef>
              <a:buFont typeface="Short Stack"/>
              <a:buNone/>
              <a:defRPr/>
            </a:lvl2pPr>
            <a:lvl3pPr rtl="0" indent="-12677" marL="914377">
              <a:spcBef>
                <a:spcPts val="0"/>
              </a:spcBef>
              <a:buFont typeface="Short Stack"/>
              <a:buNone/>
              <a:defRPr/>
            </a:lvl3pPr>
            <a:lvl4pPr rtl="0" indent="-12665" marL="1371565">
              <a:spcBef>
                <a:spcPts val="0"/>
              </a:spcBef>
              <a:buFont typeface="Short Stack"/>
              <a:buNone/>
              <a:defRPr/>
            </a:lvl4pPr>
            <a:lvl5pPr rtl="0" indent="-12658" marL="1828758">
              <a:spcBef>
                <a:spcPts val="0"/>
              </a:spcBef>
              <a:buFont typeface="Short Stack"/>
              <a:buNone/>
              <a:defRPr/>
            </a:lvl5pPr>
            <a:lvl6pPr rtl="0" indent="-12647" marL="2285947">
              <a:spcBef>
                <a:spcPts val="0"/>
              </a:spcBef>
              <a:buFont typeface="Short Stack"/>
              <a:buNone/>
              <a:defRPr/>
            </a:lvl6pPr>
            <a:lvl7pPr rtl="0" indent="-12636" marL="2743136">
              <a:spcBef>
                <a:spcPts val="0"/>
              </a:spcBef>
              <a:buFont typeface="Short Stack"/>
              <a:buNone/>
              <a:defRPr/>
            </a:lvl7pPr>
            <a:lvl8pPr rtl="0" indent="-12624" marL="3200324">
              <a:spcBef>
                <a:spcPts val="0"/>
              </a:spcBef>
              <a:buFont typeface="Short Stack"/>
              <a:buNone/>
              <a:defRPr/>
            </a:lvl8pPr>
            <a:lvl9pPr rtl="0" indent="-12613" marL="3657513">
              <a:spcBef>
                <a:spcPts val="0"/>
              </a:spcBef>
              <a:buFont typeface="Short Stack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388940" x="650881"/>
            <a:ext cy="1652584" cx="42783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388938" x="5084769"/>
            <a:ext cy="8323262" cx="72691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y="2041525" x="650881"/>
            <a:ext cy="6670676" cx="42783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Short Stack"/>
              <a:buNone/>
              <a:defRPr/>
            </a:lvl1pPr>
            <a:lvl2pPr rtl="0" indent="-12687" marL="457188">
              <a:spcBef>
                <a:spcPts val="0"/>
              </a:spcBef>
              <a:buFont typeface="Short Stack"/>
              <a:buNone/>
              <a:defRPr/>
            </a:lvl2pPr>
            <a:lvl3pPr rtl="0" indent="-12677" marL="914377">
              <a:spcBef>
                <a:spcPts val="0"/>
              </a:spcBef>
              <a:buFont typeface="Short Stack"/>
              <a:buNone/>
              <a:defRPr/>
            </a:lvl3pPr>
            <a:lvl4pPr rtl="0" indent="-12665" marL="1371565">
              <a:spcBef>
                <a:spcPts val="0"/>
              </a:spcBef>
              <a:buFont typeface="Short Stack"/>
              <a:buNone/>
              <a:defRPr/>
            </a:lvl4pPr>
            <a:lvl5pPr rtl="0" indent="-12658" marL="1828758">
              <a:spcBef>
                <a:spcPts val="0"/>
              </a:spcBef>
              <a:buFont typeface="Short Stack"/>
              <a:buNone/>
              <a:defRPr/>
            </a:lvl5pPr>
            <a:lvl6pPr rtl="0" indent="-12647" marL="2285947">
              <a:spcBef>
                <a:spcPts val="0"/>
              </a:spcBef>
              <a:buFont typeface="Short Stack"/>
              <a:buNone/>
              <a:defRPr/>
            </a:lvl6pPr>
            <a:lvl7pPr rtl="0" indent="-12636" marL="2743136">
              <a:spcBef>
                <a:spcPts val="0"/>
              </a:spcBef>
              <a:buFont typeface="Short Stack"/>
              <a:buNone/>
              <a:defRPr/>
            </a:lvl7pPr>
            <a:lvl8pPr rtl="0" indent="-12624" marL="3200324">
              <a:spcBef>
                <a:spcPts val="0"/>
              </a:spcBef>
              <a:buFont typeface="Short Stack"/>
              <a:buNone/>
              <a:defRPr/>
            </a:lvl8pPr>
            <a:lvl9pPr rtl="0" indent="-12613" marL="3657513">
              <a:spcBef>
                <a:spcPts val="0"/>
              </a:spcBef>
              <a:buFont typeface="Short Stack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390528" x="650881"/>
            <a:ext cy="1625599" cx="1170304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2182817" x="650875"/>
            <a:ext cy="909637" cx="574516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Short Stack"/>
              <a:buNone/>
              <a:defRPr/>
            </a:lvl1pPr>
            <a:lvl2pPr rtl="0" indent="-12687" marL="457188">
              <a:spcBef>
                <a:spcPts val="0"/>
              </a:spcBef>
              <a:buFont typeface="Short Stack"/>
              <a:buNone/>
              <a:defRPr/>
            </a:lvl2pPr>
            <a:lvl3pPr rtl="0" indent="-12677" marL="914377">
              <a:spcBef>
                <a:spcPts val="0"/>
              </a:spcBef>
              <a:buFont typeface="Short Stack"/>
              <a:buNone/>
              <a:defRPr/>
            </a:lvl3pPr>
            <a:lvl4pPr rtl="0" indent="-12665" marL="1371565">
              <a:spcBef>
                <a:spcPts val="0"/>
              </a:spcBef>
              <a:buFont typeface="Short Stack"/>
              <a:buNone/>
              <a:defRPr/>
            </a:lvl4pPr>
            <a:lvl5pPr rtl="0" indent="-12658" marL="1828758">
              <a:spcBef>
                <a:spcPts val="0"/>
              </a:spcBef>
              <a:buFont typeface="Short Stack"/>
              <a:buNone/>
              <a:defRPr/>
            </a:lvl5pPr>
            <a:lvl6pPr rtl="0" indent="-12647" marL="2285947">
              <a:spcBef>
                <a:spcPts val="0"/>
              </a:spcBef>
              <a:buFont typeface="Short Stack"/>
              <a:buNone/>
              <a:defRPr/>
            </a:lvl6pPr>
            <a:lvl7pPr rtl="0" indent="-12636" marL="2743136">
              <a:spcBef>
                <a:spcPts val="0"/>
              </a:spcBef>
              <a:buFont typeface="Short Stack"/>
              <a:buNone/>
              <a:defRPr/>
            </a:lvl7pPr>
            <a:lvl8pPr rtl="0" indent="-12624" marL="3200324">
              <a:spcBef>
                <a:spcPts val="0"/>
              </a:spcBef>
              <a:buFont typeface="Short Stack"/>
              <a:buNone/>
              <a:defRPr/>
            </a:lvl8pPr>
            <a:lvl9pPr rtl="0" indent="-12613" marL="3657513">
              <a:spcBef>
                <a:spcPts val="0"/>
              </a:spcBef>
              <a:buFont typeface="Short Stack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y="3092451" x="650875"/>
            <a:ext cy="5619751" cx="574516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y="2182817" x="6605595"/>
            <a:ext cy="909637" cx="574833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Short Stack"/>
              <a:buNone/>
              <a:defRPr/>
            </a:lvl1pPr>
            <a:lvl2pPr rtl="0" indent="-12687" marL="457188">
              <a:spcBef>
                <a:spcPts val="0"/>
              </a:spcBef>
              <a:buFont typeface="Short Stack"/>
              <a:buNone/>
              <a:defRPr/>
            </a:lvl2pPr>
            <a:lvl3pPr rtl="0" indent="-12677" marL="914377">
              <a:spcBef>
                <a:spcPts val="0"/>
              </a:spcBef>
              <a:buFont typeface="Short Stack"/>
              <a:buNone/>
              <a:defRPr/>
            </a:lvl3pPr>
            <a:lvl4pPr rtl="0" indent="-12665" marL="1371565">
              <a:spcBef>
                <a:spcPts val="0"/>
              </a:spcBef>
              <a:buFont typeface="Short Stack"/>
              <a:buNone/>
              <a:defRPr/>
            </a:lvl4pPr>
            <a:lvl5pPr rtl="0" indent="-12658" marL="1828758">
              <a:spcBef>
                <a:spcPts val="0"/>
              </a:spcBef>
              <a:buFont typeface="Short Stack"/>
              <a:buNone/>
              <a:defRPr/>
            </a:lvl5pPr>
            <a:lvl6pPr rtl="0" indent="-12647" marL="2285947">
              <a:spcBef>
                <a:spcPts val="0"/>
              </a:spcBef>
              <a:buFont typeface="Short Stack"/>
              <a:buNone/>
              <a:defRPr/>
            </a:lvl6pPr>
            <a:lvl7pPr rtl="0" indent="-12636" marL="2743136">
              <a:spcBef>
                <a:spcPts val="0"/>
              </a:spcBef>
              <a:buFont typeface="Short Stack"/>
              <a:buNone/>
              <a:defRPr/>
            </a:lvl7pPr>
            <a:lvl8pPr rtl="0" indent="-12624" marL="3200324">
              <a:spcBef>
                <a:spcPts val="0"/>
              </a:spcBef>
              <a:buFont typeface="Short Stack"/>
              <a:buNone/>
              <a:defRPr/>
            </a:lvl8pPr>
            <a:lvl9pPr rtl="0" indent="-12613" marL="3657513">
              <a:spcBef>
                <a:spcPts val="0"/>
              </a:spcBef>
              <a:buFont typeface="Short Stack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y="3092451" x="6605595"/>
            <a:ext cy="5619751" cx="574833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5207001" x="1270000"/>
            <a:ext cy="1460498" cx="5156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y="5207001" x="6578607"/>
            <a:ext cy="1460498" cx="5156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6267451" x="1027115"/>
            <a:ext cy="1936751" cx="110537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133851" x="1027115"/>
            <a:ext cy="2133599" cx="110537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Short Stack"/>
              <a:buNone/>
              <a:defRPr/>
            </a:lvl1pPr>
            <a:lvl2pPr rtl="0" indent="-12687" marL="457188">
              <a:spcBef>
                <a:spcPts val="0"/>
              </a:spcBef>
              <a:buFont typeface="Short Stack"/>
              <a:buNone/>
              <a:defRPr/>
            </a:lvl2pPr>
            <a:lvl3pPr rtl="0" indent="-12677" marL="914377">
              <a:spcBef>
                <a:spcPts val="0"/>
              </a:spcBef>
              <a:buFont typeface="Short Stack"/>
              <a:buNone/>
              <a:defRPr/>
            </a:lvl3pPr>
            <a:lvl4pPr rtl="0" indent="-12665" marL="1371565">
              <a:spcBef>
                <a:spcPts val="0"/>
              </a:spcBef>
              <a:buFont typeface="Short Stack"/>
              <a:buNone/>
              <a:defRPr/>
            </a:lvl4pPr>
            <a:lvl5pPr rtl="0" indent="-12658" marL="1828758">
              <a:spcBef>
                <a:spcPts val="0"/>
              </a:spcBef>
              <a:buFont typeface="Short Stack"/>
              <a:buNone/>
              <a:defRPr/>
            </a:lvl5pPr>
            <a:lvl6pPr rtl="0" indent="-12647" marL="2285947">
              <a:spcBef>
                <a:spcPts val="0"/>
              </a:spcBef>
              <a:buFont typeface="Short Stack"/>
              <a:buNone/>
              <a:defRPr/>
            </a:lvl6pPr>
            <a:lvl7pPr rtl="0" indent="-12636" marL="2743136">
              <a:spcBef>
                <a:spcPts val="0"/>
              </a:spcBef>
              <a:buFont typeface="Short Stack"/>
              <a:buNone/>
              <a:defRPr/>
            </a:lvl7pPr>
            <a:lvl8pPr rtl="0" indent="-12624" marL="3200324">
              <a:spcBef>
                <a:spcPts val="0"/>
              </a:spcBef>
              <a:buFont typeface="Short Stack"/>
              <a:buNone/>
              <a:defRPr/>
            </a:lvl8pPr>
            <a:lvl9pPr rtl="0" indent="-12613" marL="3657513">
              <a:spcBef>
                <a:spcPts val="0"/>
              </a:spcBef>
              <a:buFont typeface="Short Stack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3.xml" Type="http://schemas.openxmlformats.org/officeDocument/2006/relationships/theme" Id="rId13"/><Relationship Target="../media/image03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t="0" b="0" r="0" l="0"/>
          </a:stretch>
        </a:blip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5207000" x="1270000"/>
            <a:ext cy="1460500" cx="1046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-112713" marL="3413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•"/>
              <a:defRPr/>
            </a:lvl1pPr>
            <a:lvl2pPr algn="ctr" rtl="0" marR="0" indent="-55562" marL="74136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–"/>
              <a:defRPr/>
            </a:lvl2pPr>
            <a:lvl3pPr algn="ctr" rtl="0" marR="0" indent="1587" marL="11414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•"/>
              <a:defRPr/>
            </a:lvl3pPr>
            <a:lvl4pPr algn="ctr" rtl="0" marR="0" indent="1587" marL="15986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–"/>
              <a:defRPr/>
            </a:lvl4pPr>
            <a:lvl5pPr algn="ctr" rtl="0" marR="0" indent="1586" marL="205581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Char char="»"/>
              <a:defRPr/>
            </a:lvl5pPr>
            <a:lvl6pPr algn="ctr" rtl="0" marR="0" indent="-12687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-12677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-12665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-12658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-12687" marL="457188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-12677" marL="914377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-12665" marL="1371565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-12658" marL="1828758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457200" x="787400"/>
            <a:ext cy="4800600" cx="109474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ctr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Missionary </a:t>
            </a:r>
            <a:b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Final Report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6629400" x="1244600"/>
            <a:ext cy="14605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52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Dr. Cho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533400" x="330200"/>
            <a:ext cy="1168400" cx="126746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52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Mobile Clinics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2209800" x="558800"/>
            <a:ext cy="5943599" cx="12039599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 started doing mobile clinics to remote villages in 2006.  I have been doing the mobile clinic about 6 times each year.</a:t>
            </a:r>
          </a:p>
          <a:p>
            <a:pPr algn="l" rtl="0" lvl="0" marR="0" indent="-80961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</a:pPr>
            <a:r>
              <a:t/>
            </a:r>
            <a:endParaRPr strike="noStrike" u="none" b="0" cap="none" baseline="0" sz="41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Often I invited some medical teams of doctors (not dentists) to go with us. We average about 400 dental patients and 800 medical patients on each site.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55625" x="720725"/>
            <a:ext cy="8816975" cx="1179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55625" x="741362"/>
            <a:ext cy="8816975" cx="1175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55625" x="739775"/>
            <a:ext cy="8816975" cx="1175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1000" x="1473200"/>
            <a:ext cy="7519987" cx="100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y="7900986" x="4292600"/>
            <a:ext cy="1323975" cx="46910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hort Stack"/>
              <a:buNone/>
            </a:pPr>
            <a:r>
              <a:rPr strike="noStrike" u="none" b="0" cap="none" baseline="0" sz="8000" lang="en-US" i="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May 2007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y="1524000" x="1270000"/>
            <a:ext cy="5143499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A young mother would always cover her face out of embarrassment to cover her missing front teeth.</a:t>
            </a:r>
          </a:p>
          <a:p>
            <a:pPr algn="l" rtl="0" lvl="0" marR="0" indent="-112711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</a:pPr>
            <a:r>
              <a:t/>
            </a:r>
            <a:endParaRPr strike="noStrike" u="none" b="0" cap="none" baseline="0" sz="36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With new dentures, she now smiles brightly.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73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38200" x="3819525"/>
            <a:ext cy="7153274" cx="536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8229600" x="1016000"/>
            <a:ext cy="1371599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July 2014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38200" x="3565525"/>
            <a:ext cy="7153274" cx="536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609600" x="1270000"/>
            <a:ext cy="1397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William Her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2362200" x="1270000"/>
            <a:ext cy="4305299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In 2007, William Her came to serve as a lab technician to open a laboratory for me.  He also taught as a technician.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41400" x="739775"/>
            <a:ext cy="7845424" cx="1175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533400" x="330200"/>
            <a:ext cy="1168400" cx="126746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52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Why Cambodia?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2209800" x="558800"/>
            <a:ext cy="5943599" cx="12039599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In 1993, I was a member of the Christian Dental Society (CDS). CDS asked members of the society to come to Cambodia to reopen a dental school that had been closed for about 25 years. </a:t>
            </a:r>
          </a:p>
          <a:p>
            <a:pPr algn="l" rtl="0" lvl="0" marR="0" indent="-80961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</a:pPr>
            <a:r>
              <a:t/>
            </a:r>
            <a:endParaRPr strike="noStrike" u="none" b="0" cap="none" baseline="0" sz="41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In August 2004, I answered the call. I arrived here as a member of the InnerChange/Church Resources Ministry. InnerChange is serving poor people all over the world.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55625" x="741362"/>
            <a:ext cy="8816975" cx="1175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36600" x="2311400"/>
            <a:ext cy="10979149" cx="820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55625" x="741362"/>
            <a:ext cy="8816975" cx="1175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533400" x="330200"/>
            <a:ext cy="1168400" cx="126746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52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Teaching in Dental School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2209800" x="558800"/>
            <a:ext cy="6019799" cx="12039599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In my second term in 2009, I had the opportunity to teach the dental students at the International University dental school.</a:t>
            </a:r>
          </a:p>
          <a:p>
            <a:pPr algn="l" rtl="0" lvl="0" marR="0" indent="-80961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</a:pPr>
            <a:r>
              <a:t/>
            </a:r>
            <a:endParaRPr strike="noStrike" u="none" b="0" cap="none" baseline="0" sz="41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 still teach endodontic, partial denture and periodontology.</a:t>
            </a:r>
          </a:p>
          <a:p>
            <a:pPr algn="l" rtl="0" lvl="0" marR="0" indent="-80961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</a:pPr>
            <a:r>
              <a:t/>
            </a:r>
            <a:endParaRPr strike="noStrike" u="none" b="0" cap="none" baseline="0" sz="41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41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33400" x="715962"/>
            <a:ext cy="8861424" cx="1180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73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62000" x="1747836"/>
            <a:ext cy="7132636" cx="950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73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85800" x="1736725"/>
            <a:ext cy="7146924" cx="953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533400" x="1270000"/>
            <a:ext cy="1371599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Home Bible Study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2514600" x="1270000"/>
            <a:ext cy="4152899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Inside the school, we are prohibited from conducting any religious activity.  Buddhist activity is permitted, but Christian activity is not.</a:t>
            </a:r>
          </a:p>
          <a:p>
            <a:pPr algn="l" rtl="0" lvl="0" marR="0" indent="-112711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</a:pPr>
            <a:r>
              <a:t/>
            </a:r>
            <a:endParaRPr strike="noStrike" u="none" b="0" cap="none" baseline="0" sz="36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So I open a Bible study in my home.  Christian professors and I also disciple students at a café.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6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81000" x="517525"/>
            <a:ext cy="9131300" cx="1215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73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62000" x="1747836"/>
            <a:ext cy="7132636" cx="950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533400" x="330200"/>
            <a:ext cy="1168400" cx="126746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52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Why Cambodia?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2209800" x="558800"/>
            <a:ext cy="5943599" cx="12039599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When I arrived in early 2004 to interview with the government dental head, there were 300 licensed dentists to serve 13 million people.  The dental problem is very large in Cambodia.  </a:t>
            </a:r>
          </a:p>
          <a:p>
            <a:pPr algn="l" rtl="0" lvl="0" marR="0" indent="-80961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</a:pPr>
            <a:r>
              <a:t/>
            </a:r>
            <a:endParaRPr strike="noStrike" u="none" b="0" cap="none" baseline="0" sz="41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Now there are 900 licensed dentists.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73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85800" x="1747836"/>
            <a:ext cy="7132636" cx="950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y="533400" x="330200"/>
            <a:ext cy="1168400" cx="126746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52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American Dental Clinic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2209800" x="558800"/>
            <a:ext cy="6019799" cx="12039599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In May 2009, I started the American Dental Clinic in Tuol Kouk. This is a for-profit clinic.  The main function of this clinic is to help fund the MMC clinic and the mobile clinics, and it is a place for training the student and dental staff.</a:t>
            </a:r>
          </a:p>
          <a:p>
            <a:pPr algn="l" rtl="0" lvl="0" marR="0" indent="-80961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</a:pPr>
            <a:r>
              <a:t/>
            </a:r>
            <a:endParaRPr strike="noStrike" u="none" b="0" cap="none" baseline="0" sz="41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We have US qualified trainers come and train implant techniques to the dental staff while students watch and learn.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y="65532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October 2013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33400" x="1736725"/>
            <a:ext cy="7146924" cx="953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533400" x="330200"/>
            <a:ext cy="1168400" cx="126746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52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Tom Love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2209800" x="558800"/>
            <a:ext cy="6019799" cx="12039599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Tom Love is an oral surgeon who is a great supporter of our ministry, together with his wife.  He comes every year to help the mobile clinic.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41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y="6638925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Tom Love (left)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62000" x="1736725"/>
            <a:ext cy="7146924" cx="953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533400" x="1397000"/>
            <a:ext cy="13208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David Koo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2286000" x="1092200"/>
            <a:ext cy="41148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David Koo was my replacement for my ministry, but was called to Iraq.  I am currently searching for a new replacement.</a:t>
            </a:r>
          </a:p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36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69342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David Koo (right)</a:t>
            </a:r>
            <a:b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7/2014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98487" x="4137025"/>
            <a:ext cy="6305550" cx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y="5207000" x="1270000"/>
            <a:ext cy="1460399" cx="104649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t="15789" b="0" r="0" l="0"/>
          <a:stretch/>
        </p:blipFill>
        <p:spPr>
          <a:xfrm>
            <a:off y="1910275" x="0"/>
            <a:ext cy="7302825" cx="130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y="629275" x="3348550"/>
            <a:ext cy="758700" cx="6069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7200" lang="en-US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CRM Family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y="0" x="1269950"/>
            <a:ext cy="2297700" cx="104649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algn="l">
              <a:spcBef>
                <a:spcPts val="0"/>
              </a:spcBef>
              <a:buNone/>
            </a:pPr>
            <a:r>
              <a:rPr sz="7200" lang="en-US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Movement of God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2832950" x="1269950"/>
            <a:ext cy="2883000" cx="104649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sz="4000" lang="en-US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Protestant Church - Self-inflicted handicap</a:t>
            </a: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>
              <a:spcBef>
                <a:spcPts val="0"/>
              </a:spcBef>
              <a:buNone/>
            </a:pPr>
            <a:r>
              <a:rPr sz="4000" lang="en-US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Modality vs. Sodality</a:t>
            </a: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>
              <a:spcBef>
                <a:spcPts val="0"/>
              </a:spcBef>
              <a:buNone/>
            </a:pPr>
            <a:r>
              <a:rPr sz="4000" lang="en-US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430,000 Total Missionaries</a:t>
            </a:r>
          </a:p>
          <a:p>
            <a:pPr algn="l" rtl="0">
              <a:spcBef>
                <a:spcPts val="0"/>
              </a:spcBef>
              <a:buNone/>
            </a:pPr>
            <a:r>
              <a:rPr sz="4000" lang="en-US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158,000 of which are protestant</a:t>
            </a: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>
              <a:spcBef>
                <a:spcPts val="0"/>
              </a:spcBef>
              <a:buNone/>
            </a:pPr>
            <a:r>
              <a:rPr sz="4000" lang="en-US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Apostolic People &amp; Apostolic Structure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y="2565400" x="1270000"/>
            <a:ext cy="2540100" cx="104649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en-US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Come to me who are weary and burdened and I will give you rest.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5207000" x="1270000"/>
            <a:ext cy="1460399" cx="104649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r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r">
              <a:spcBef>
                <a:spcPts val="0"/>
              </a:spcBef>
              <a:buNone/>
            </a:pPr>
            <a:r>
              <a:rPr sz="3000" lang="en-US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Matt 11:08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152400" x="330200"/>
            <a:ext cy="1168400" cx="126746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52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Start of the Dental Clinic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320800" x="558800"/>
            <a:ext cy="6832599" cx="12039599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In May 2005, I opened the dental clinic inside the Corporate Services International (CSI) military hospital close to Wat Phnom. And I started to treat poor patients and share the gospel with them. </a:t>
            </a:r>
          </a:p>
          <a:p>
            <a:pPr algn="l" rtl="0" lvl="0" marR="0" indent="-80961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</a:pPr>
            <a:r>
              <a:t/>
            </a:r>
            <a:endParaRPr strike="noStrike" u="none" b="0" cap="none" baseline="0" sz="41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41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CSI was joined by World Team and is now CSI-Mercy Medical Center, since 2008, and built a brand new hospital of their very own.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y="609600" x="1270000"/>
            <a:ext cy="1244599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Future Plans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y="1854200" x="1270000"/>
            <a:ext cy="4813299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t" anchorCtr="0">
            <a:sp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 left CRM after 10 years of participation.  I will no longer be part of the mobile clinics—that will be for my replacement.</a:t>
            </a:r>
          </a:p>
          <a:p>
            <a:pPr algn="l" rtl="0" lvl="0" marR="0" indent="-112711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hort Stack"/>
              <a:buNone/>
            </a:pPr>
            <a:r>
              <a:t/>
            </a:r>
            <a:endParaRPr strike="noStrike" u="none" b="0" cap="none" baseline="0" sz="36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Short Stack"/>
              <a:buChar char="•"/>
            </a:pPr>
            <a:r>
              <a:rPr strike="noStrike" u="none" b="0" cap="none" baseline="0" sz="36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 will be focusing on teaching at the dental school, now under CDS (Christian Dental Society).  I will also be finishing my endo- master program.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335350" x="229000"/>
            <a:ext cy="1308900" cx="125469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 rtl="0" lvl="0">
              <a:spcBef>
                <a:spcPts val="0"/>
              </a:spcBef>
              <a:buClr>
                <a:schemeClr val="lt1"/>
              </a:buClr>
              <a:buSzPct val="25000"/>
              <a:buFont typeface="Short Stack"/>
              <a:buNone/>
            </a:pPr>
            <a:r>
              <a:rPr sz="5200" lang="en-US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Start of the Dental Clinic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850675" x="1270000"/>
            <a:ext cy="1460399" cx="104649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algn="l" rtl="0" lvl="0" indent="260350">
              <a:spcBef>
                <a:spcPts val="0"/>
              </a:spcBef>
              <a:buClr>
                <a:schemeClr val="lt1"/>
              </a:buClr>
              <a:buFont typeface="Short Stack"/>
              <a:buNone/>
            </a:pPr>
            <a:r>
              <a:t/>
            </a:r>
            <a:endParaRPr sz="410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algn="l" rtl="0" lvl="0" indent="0">
              <a:spcBef>
                <a:spcPts val="0"/>
              </a:spcBef>
              <a:buClr>
                <a:schemeClr val="lt1"/>
              </a:buClr>
              <a:buSzPct val="100000"/>
              <a:buFont typeface="Short Stack"/>
              <a:buChar char="•"/>
            </a:pPr>
            <a:r>
              <a:rPr sz="4100" lang="en-US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Originally I wanted to teach in the dental school. But God’s plan was for me to serve the poor people, practicing dentistry, instead of teaching at the school.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73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33400" x="1747836"/>
            <a:ext cy="7132636" cx="950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5654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7300" i="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38200" x="1747836"/>
            <a:ext cy="7132636" cx="950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55625" x="739775"/>
            <a:ext cy="8816975" cx="1175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6858000" x="1270000"/>
            <a:ext cy="2540000" cx="10464800"/>
          </a:xfrm>
          <a:prstGeom prst="rect">
            <a:avLst/>
          </a:prstGeom>
          <a:noFill/>
          <a:ln>
            <a:noFill/>
          </a:ln>
        </p:spPr>
        <p:txBody>
          <a:bodyPr bIns="50775" rIns="50775" lIns="50775" tIns="50775" anchor="b" anchorCtr="0">
            <a:sp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Short Stack"/>
              <a:buNone/>
            </a:pPr>
            <a:r>
              <a:rPr strike="noStrike" u="none" b="0" cap="none" baseline="0" sz="7300" lang="en-US" i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Mondulkiri during 2005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85800" x="1736725"/>
            <a:ext cy="7146924" cx="953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